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Uncovering insights from transactional data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741164"/>
            <a:ext cx="6616779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Business Recommendations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6537" y="1823680"/>
            <a:ext cx="335399" cy="335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9474" y="1816775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509474" y="2270879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37" y="3041571"/>
            <a:ext cx="335399" cy="335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9474" y="3034665"/>
            <a:ext cx="322826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509474" y="3488769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537" y="4259461"/>
            <a:ext cx="335399" cy="335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9474" y="4252555"/>
            <a:ext cx="270355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509474" y="470666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Balance sales boosts with margin control.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537" y="5477351"/>
            <a:ext cx="335399" cy="3353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09474" y="547044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509474" y="592455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Highlight top-rated and best-selling products.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537" y="6695242"/>
            <a:ext cx="335399" cy="3353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09474" y="668833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509474" y="714244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98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22571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44" y="3422571"/>
            <a:ext cx="121920" cy="25672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8959" y="4187904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3,900 purchases across various product categories.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3422571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93" y="3422571"/>
            <a:ext cx="121920" cy="25672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9700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97009" y="4187904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Uncover spending patterns, customer segments, product preferences, and subscription behavior.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3422571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43" y="3422571"/>
            <a:ext cx="121920" cy="25672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9505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95059" y="4187904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Guide business decisions for optimization and growth.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6363057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Summary: Key Features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15" y="1612285"/>
            <a:ext cx="96083" cy="96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5285" y="1510189"/>
            <a:ext cx="247161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325285" y="1946910"/>
            <a:ext cx="575548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Age, Gender, Location, Subscription Status.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15" y="2634555"/>
            <a:ext cx="96083" cy="96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5285" y="2532459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325285" y="2969181"/>
            <a:ext cx="575548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Item, Category, Amount, Season, Size, Color.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15" y="3656826"/>
            <a:ext cx="96083" cy="96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25285" y="3554730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Shopping Behavior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325285" y="3991451"/>
            <a:ext cx="5755481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Discount, Promo Code, Previous Purchases, Frequency, Review, Shipping.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54" y="1510189"/>
            <a:ext cx="6005751" cy="60057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85978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Data Analysis: Python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156347"/>
            <a:ext cx="415873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336965"/>
            <a:ext cx="34505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Imported with pandas, checked structure and summary statistics.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73" y="3156347"/>
            <a:ext cx="4158734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773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Imputed 'Review Rating' using median per category.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823" y="3156347"/>
            <a:ext cx="4158853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33823" y="3336965"/>
            <a:ext cx="30491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33823" y="383250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Renamed to snake_case for readability.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8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9719"/>
            <a:ext cx="6357818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Created age_group and purchase_frequency_days.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05</a:t>
            </a:r>
            <a:endParaRPr lang="en-US" sz="18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5369719"/>
            <a:ext cx="6357818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Loaded cleaned data into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7136130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Analysis: Key Business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75015" y="1510189"/>
            <a:ext cx="2925723" cy="1657707"/>
          </a:xfrm>
          <a:prstGeom prst="roundRect">
            <a:avLst>
              <a:gd name="adj" fmla="val 1739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267182" y="1702356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by Gender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67182" y="2139077"/>
            <a:ext cx="2541389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Male: $157,890, Female: $75,191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4154924" y="1510189"/>
            <a:ext cx="2925842" cy="1657707"/>
          </a:xfrm>
          <a:prstGeom prst="roundRect">
            <a:avLst>
              <a:gd name="adj" fmla="val 1739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4347091" y="1702356"/>
            <a:ext cx="2541508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High-Spending Discount Users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47091" y="2421612"/>
            <a:ext cx="2541508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839 customers spent above average with discounts.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075015" y="3322082"/>
            <a:ext cx="6005751" cy="1375172"/>
          </a:xfrm>
          <a:prstGeom prst="roundRect">
            <a:avLst>
              <a:gd name="adj" fmla="val 2096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267182" y="3514249"/>
            <a:ext cx="249733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5 Products by Rating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67182" y="3950970"/>
            <a:ext cx="5621417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Gloves (3.86), Sandals (3.84), Boots (3.82), Hat (3.80), Skirt (3.78).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510189"/>
            <a:ext cx="6005751" cy="60057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5238274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Analysis: Deeper Dive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15" y="1510189"/>
            <a:ext cx="6005751" cy="600575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254" y="1510189"/>
            <a:ext cx="2925723" cy="1934766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749421" y="1702356"/>
            <a:ext cx="2541389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Shipping Type Comparison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49421" y="2421612"/>
            <a:ext cx="2541389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Express: $60.48 avg, Standard: $58.46 avg.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637163" y="1510189"/>
            <a:ext cx="2925842" cy="1934766"/>
          </a:xfrm>
          <a:prstGeom prst="roundRect">
            <a:avLst>
              <a:gd name="adj" fmla="val 1490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829330" y="1702356"/>
            <a:ext cx="2541508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Subscribers vs. Non-Subscribers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29330" y="2421612"/>
            <a:ext cx="2541508" cy="83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Subscribers: $59.49 avg spend, Non-Subscribers: $59.87 avg spend.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7254" y="3599140"/>
            <a:ext cx="6005751" cy="1098113"/>
          </a:xfrm>
          <a:prstGeom prst="roundRect">
            <a:avLst>
              <a:gd name="adj" fmla="val 2625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749421" y="3791307"/>
            <a:ext cx="2446734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49421" y="4228028"/>
            <a:ext cx="562141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Loyal (3116), Returning (701), New (83).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015" y="540187"/>
            <a:ext cx="7398782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Analysis: Product &amp; Age Insights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75015" y="1510189"/>
            <a:ext cx="2925723" cy="2211824"/>
          </a:xfrm>
          <a:prstGeom prst="roundRect">
            <a:avLst>
              <a:gd name="adj" fmla="val 1303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267182" y="1702356"/>
            <a:ext cx="2541389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Discount-Dependent Products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67182" y="2421612"/>
            <a:ext cx="2541389" cy="1108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Hat (50%), Sneakers (49.66%), Coat (49.07%), Sweater (48.17%), Pants (47.37%).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4154924" y="1510189"/>
            <a:ext cx="2925842" cy="2211824"/>
          </a:xfrm>
          <a:prstGeom prst="roundRect">
            <a:avLst>
              <a:gd name="adj" fmla="val 1303"/>
            </a:avLst>
          </a:prstGeom>
          <a:solidFill>
            <a:srgbClr val="2F2B54"/>
          </a:solidFill>
          <a:ln/>
        </p:spPr>
      </p:sp>
      <p:sp>
        <p:nvSpPr>
          <p:cNvPr id="7" name="Text 5"/>
          <p:cNvSpPr/>
          <p:nvPr/>
        </p:nvSpPr>
        <p:spPr>
          <a:xfrm>
            <a:off x="4347091" y="1702356"/>
            <a:ext cx="2541508" cy="565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Repeat Buyers &amp; Subscriptions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47091" y="2421612"/>
            <a:ext cx="2541508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958 repeat buyers are subscribers, 2518 are not.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075015" y="3876199"/>
            <a:ext cx="6005751" cy="1375172"/>
          </a:xfrm>
          <a:prstGeom prst="roundRect">
            <a:avLst>
              <a:gd name="adj" fmla="val 2096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267182" y="4068366"/>
            <a:ext cx="2293025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by Age Group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67182" y="4505087"/>
            <a:ext cx="5621417" cy="55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Young Adult: $62,143, Middle-aged: $59,197, Adult: $55,978, Senior: $55,763.</a:t>
            </a:r>
            <a:endParaRPr lang="en-US" sz="15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254" y="1510189"/>
            <a:ext cx="6005751" cy="60057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9599"/>
            <a:ext cx="6479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Products by Category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692366"/>
            <a:ext cx="1060013" cy="1060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7053" y="3692366"/>
            <a:ext cx="17149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37053" y="4187904"/>
            <a:ext cx="171497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Jewelry (171), Sunglasses (161), Belt (161).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3692366"/>
            <a:ext cx="1060013" cy="1060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50562" y="3692366"/>
            <a:ext cx="17149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Clothing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50562" y="4187904"/>
            <a:ext cx="171497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Blouse (171), Pants (171), Shirt (169).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3692366"/>
            <a:ext cx="1060013" cy="106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764072" y="3692366"/>
            <a:ext cx="17149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764072" y="4187904"/>
            <a:ext cx="171497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Sandals (160), Shoes (150), Sneakers (145).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3692366"/>
            <a:ext cx="1060013" cy="1060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77581" y="3692366"/>
            <a:ext cx="17150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077581" y="4187904"/>
            <a:ext cx="17150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Jacket (163), Coat (161).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72997"/>
            <a:ext cx="84301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Interactive Dashboard in Power BI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359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Visualizing insights for dynamic decision-making.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80786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3.9K</a:t>
            </a:r>
            <a:endParaRPr lang="en-US" sz="6200" dirty="0"/>
          </a:p>
        </p:txBody>
      </p:sp>
      <p:sp>
        <p:nvSpPr>
          <p:cNvPr id="6" name="Text 3"/>
          <p:cNvSpPr/>
          <p:nvPr/>
        </p:nvSpPr>
        <p:spPr>
          <a:xfrm>
            <a:off x="1488996" y="68968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55776" y="580786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$59.76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68968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73828" y="580786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3.75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10325100" y="68968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2026-01-28T17:04:42Z</dcterms:created>
  <dcterms:modified xsi:type="dcterms:W3CDTF">2026-01-28T17:04:42Z</dcterms:modified>
</cp:coreProperties>
</file>